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OVERZICHT Batterijen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SWM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89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inhoud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Batterijen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Type vragen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Wat is een batterij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Plus- en Minpool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Verschil bij opladen &amp; ontladen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Elektrolyt</a:t>
            </a:r>
          </a:p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Evenwichten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362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type vragen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Halfreactie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geven die optreedt bij de + of − pool bij opladen en/of ontladen.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Zelf een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halfreactie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opstellen.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Functie van elektrolyt/membraan geven.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Beweging van deeltjes in elektrolyt beschrijven.</a:t>
            </a: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6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Overzicht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Batterij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Ontladen: stroom leveren 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Spontane redoxreactie; 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Sterkste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oxidator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reageert met sterkste reductor. </a:t>
            </a:r>
          </a:p>
          <a:p>
            <a:pPr lvl="2"/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Oxidator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staat hoger in tabel 48 dan de reductor. 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De reductor reageert niet direct met de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oxidator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, maar de elektronen worden afgegeven aan een elektrode en vervoert via een draadje naar een andere elektrode, waar de elektronen worden opgenomen.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Opladen: stroom nodig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Omgekeerde reactie als bij het ontladen</a:t>
            </a: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4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Plus- en minpool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Wat is een plus- en wat is een minpool</a:t>
            </a:r>
          </a:p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Minpool (-)  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Altijd plek met veel elektronen </a:t>
            </a:r>
          </a:p>
          <a:p>
            <a:pPr lvl="3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Door de reactie die daar plaatsvindt (ontladen) → reductor geeft daar elektronen af.</a:t>
            </a:r>
          </a:p>
          <a:p>
            <a:pPr lvl="3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Doordat een spanningsbron daar elektronen naar toe pompt. (opladen) 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Pluspool (+)</a:t>
            </a:r>
          </a:p>
          <a:p>
            <a:pPr lvl="2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Altijd plek met een tekort aan elektronen</a:t>
            </a:r>
          </a:p>
          <a:p>
            <a:pPr lvl="3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Door de reactie die daar plaatsvindt (ontladen) →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oxidator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neemt daar elektronen op. </a:t>
            </a:r>
          </a:p>
          <a:p>
            <a:pPr lvl="3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Doordat een spanningsbron daar elektronen weg pompt. (opladen) </a:t>
            </a: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195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opladen Batterij</a:t>
            </a:r>
            <a:endParaRPr lang="nl-N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600200"/>
            <a:ext cx="9720071" cy="4709160"/>
          </a:xfrm>
        </p:spPr>
        <p:txBody>
          <a:bodyPr/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ep 3"/>
          <p:cNvGrpSpPr/>
          <p:nvPr/>
        </p:nvGrpSpPr>
        <p:grpSpPr>
          <a:xfrm>
            <a:off x="628831" y="2043397"/>
            <a:ext cx="10786781" cy="4569891"/>
            <a:chOff x="656263" y="488917"/>
            <a:chExt cx="10786781" cy="4569891"/>
          </a:xfrm>
        </p:grpSpPr>
        <p:sp>
          <p:nvSpPr>
            <p:cNvPr id="5" name="Rechthoek 4"/>
            <p:cNvSpPr/>
            <p:nvPr/>
          </p:nvSpPr>
          <p:spPr>
            <a:xfrm>
              <a:off x="159105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hthoek 5"/>
            <p:cNvSpPr/>
            <p:nvPr/>
          </p:nvSpPr>
          <p:spPr>
            <a:xfrm>
              <a:off x="2959608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hthoek 6"/>
            <p:cNvSpPr/>
            <p:nvPr/>
          </p:nvSpPr>
          <p:spPr>
            <a:xfrm>
              <a:off x="5327904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669645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hthoek 8"/>
            <p:cNvSpPr/>
            <p:nvPr/>
          </p:nvSpPr>
          <p:spPr>
            <a:xfrm>
              <a:off x="916533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hthoek 9"/>
            <p:cNvSpPr/>
            <p:nvPr/>
          </p:nvSpPr>
          <p:spPr>
            <a:xfrm>
              <a:off x="10533888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kstvak 10"/>
            <p:cNvSpPr txBox="1"/>
            <p:nvPr/>
          </p:nvSpPr>
          <p:spPr>
            <a:xfrm>
              <a:off x="2208008" y="36966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5949710" y="36966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9830243" y="37283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1835862" y="488917"/>
              <a:ext cx="1090363" cy="5232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Spannings-</a:t>
              </a:r>
            </a:p>
            <a:p>
              <a:pPr algn="ctr"/>
              <a:r>
                <a:rPr lang="nl-N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bron</a:t>
              </a: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Gebogen verbindingslijn 14"/>
            <p:cNvCxnSpPr>
              <a:stCxn id="14" idx="1"/>
              <a:endCxn id="5" idx="0"/>
            </p:cNvCxnSpPr>
            <p:nvPr/>
          </p:nvCxnSpPr>
          <p:spPr>
            <a:xfrm rot="10800000" flipV="1">
              <a:off x="1682496" y="750526"/>
              <a:ext cx="153366" cy="1559855"/>
            </a:xfrm>
            <a:prstGeom prst="bentConnector2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bogen verbindingslijn 15"/>
            <p:cNvCxnSpPr>
              <a:stCxn id="6" idx="0"/>
              <a:endCxn id="14" idx="3"/>
            </p:cNvCxnSpPr>
            <p:nvPr/>
          </p:nvCxnSpPr>
          <p:spPr>
            <a:xfrm rot="16200000" flipV="1">
              <a:off x="2208710" y="1468043"/>
              <a:ext cx="1559855" cy="124823"/>
            </a:xfrm>
            <a:prstGeom prst="bentConnector2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kstvak 16"/>
            <p:cNvSpPr txBox="1"/>
            <p:nvPr/>
          </p:nvSpPr>
          <p:spPr>
            <a:xfrm>
              <a:off x="656263" y="1207287"/>
              <a:ext cx="97975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e- naar </a:t>
              </a:r>
            </a:p>
            <a:p>
              <a:pPr algn="ctr"/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toe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kstvak 17"/>
            <p:cNvSpPr txBox="1"/>
            <p:nvPr/>
          </p:nvSpPr>
          <p:spPr>
            <a:xfrm>
              <a:off x="3047600" y="1207286"/>
              <a:ext cx="11464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e- weg</a:t>
              </a:r>
            </a:p>
            <a:p>
              <a:pPr algn="ctr"/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genomen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" name="Rechte verbindingslijn met pijl 18"/>
            <p:cNvCxnSpPr/>
            <p:nvPr/>
          </p:nvCxnSpPr>
          <p:spPr>
            <a:xfrm>
              <a:off x="3860800" y="3188206"/>
              <a:ext cx="5660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met pijl 19"/>
            <p:cNvCxnSpPr/>
            <p:nvPr/>
          </p:nvCxnSpPr>
          <p:spPr>
            <a:xfrm>
              <a:off x="7757890" y="3195466"/>
              <a:ext cx="5660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kstvak 20"/>
            <p:cNvSpPr txBox="1"/>
            <p:nvPr/>
          </p:nvSpPr>
          <p:spPr>
            <a:xfrm>
              <a:off x="4426857" y="4435362"/>
              <a:ext cx="31021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Dit geeft een + en een - pool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kstvak 21"/>
            <p:cNvSpPr txBox="1"/>
            <p:nvPr/>
          </p:nvSpPr>
          <p:spPr>
            <a:xfrm>
              <a:off x="6583353" y="1756383"/>
              <a:ext cx="40908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nl-NL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kstvak 22"/>
            <p:cNvSpPr txBox="1"/>
            <p:nvPr/>
          </p:nvSpPr>
          <p:spPr>
            <a:xfrm>
              <a:off x="5244975" y="1756383"/>
              <a:ext cx="38664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−</a:t>
              </a:r>
              <a:endParaRPr lang="nl-NL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Gekromde PIJL-OMLAAG 23"/>
            <p:cNvSpPr/>
            <p:nvPr/>
          </p:nvSpPr>
          <p:spPr>
            <a:xfrm>
              <a:off x="8492438" y="3586612"/>
              <a:ext cx="1216152" cy="731520"/>
            </a:xfrm>
            <a:prstGeom prst="curvedDownArrow">
              <a:avLst>
                <a:gd name="adj1" fmla="val 9375"/>
                <a:gd name="adj2" fmla="val 33651"/>
                <a:gd name="adj3" fmla="val 349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8025970" y="4321704"/>
              <a:ext cx="10567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Oxidator</a:t>
              </a:r>
              <a:endParaRPr lang="nl-NL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reageert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10407870" y="1749129"/>
              <a:ext cx="40908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nl-NL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9069492" y="1749129"/>
              <a:ext cx="38664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−</a:t>
              </a:r>
              <a:endParaRPr lang="nl-NL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Gekromde PIJL-OMLAAG 27"/>
            <p:cNvSpPr/>
            <p:nvPr/>
          </p:nvSpPr>
          <p:spPr>
            <a:xfrm>
              <a:off x="10226892" y="3680957"/>
              <a:ext cx="1216152" cy="731520"/>
            </a:xfrm>
            <a:prstGeom prst="curvedDownArrow">
              <a:avLst>
                <a:gd name="adj1" fmla="val 9375"/>
                <a:gd name="adj2" fmla="val 33651"/>
                <a:gd name="adj3" fmla="val 349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9973053" y="4412477"/>
              <a:ext cx="11208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Reductor</a:t>
              </a:r>
            </a:p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reageert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940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ontladen Batterij   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(stroom leveren)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600200"/>
            <a:ext cx="9720071" cy="4709160"/>
          </a:xfrm>
        </p:spPr>
        <p:txBody>
          <a:bodyPr/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ep 51"/>
          <p:cNvGrpSpPr/>
          <p:nvPr/>
        </p:nvGrpSpPr>
        <p:grpSpPr>
          <a:xfrm>
            <a:off x="344200" y="1756384"/>
            <a:ext cx="11321802" cy="3183236"/>
            <a:chOff x="344200" y="1756384"/>
            <a:chExt cx="11321802" cy="3183236"/>
          </a:xfrm>
        </p:grpSpPr>
        <p:sp>
          <p:nvSpPr>
            <p:cNvPr id="53" name="Rechthoek 52"/>
            <p:cNvSpPr/>
            <p:nvPr/>
          </p:nvSpPr>
          <p:spPr>
            <a:xfrm>
              <a:off x="159105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hthoek 53"/>
            <p:cNvSpPr/>
            <p:nvPr/>
          </p:nvSpPr>
          <p:spPr>
            <a:xfrm>
              <a:off x="2959608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hthoek 54"/>
            <p:cNvSpPr/>
            <p:nvPr/>
          </p:nvSpPr>
          <p:spPr>
            <a:xfrm>
              <a:off x="5327904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hthoek 55"/>
            <p:cNvSpPr/>
            <p:nvPr/>
          </p:nvSpPr>
          <p:spPr>
            <a:xfrm>
              <a:off x="669645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hthoek 56"/>
            <p:cNvSpPr/>
            <p:nvPr/>
          </p:nvSpPr>
          <p:spPr>
            <a:xfrm>
              <a:off x="9165336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hthoek 57"/>
            <p:cNvSpPr/>
            <p:nvPr/>
          </p:nvSpPr>
          <p:spPr>
            <a:xfrm>
              <a:off x="10533888" y="2310382"/>
              <a:ext cx="182880" cy="175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kstvak 58"/>
            <p:cNvSpPr txBox="1"/>
            <p:nvPr/>
          </p:nvSpPr>
          <p:spPr>
            <a:xfrm>
              <a:off x="2208008" y="36966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5949710" y="36966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61" name="Tekstvak 60"/>
            <p:cNvSpPr txBox="1"/>
            <p:nvPr/>
          </p:nvSpPr>
          <p:spPr>
            <a:xfrm>
              <a:off x="9830243" y="37283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62" name="Rechte verbindingslijn met pijl 61"/>
            <p:cNvCxnSpPr/>
            <p:nvPr/>
          </p:nvCxnSpPr>
          <p:spPr>
            <a:xfrm>
              <a:off x="3860800" y="3188206"/>
              <a:ext cx="5660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chte verbindingslijn met pijl 62"/>
            <p:cNvCxnSpPr/>
            <p:nvPr/>
          </p:nvCxnSpPr>
          <p:spPr>
            <a:xfrm>
              <a:off x="7757890" y="3195466"/>
              <a:ext cx="5660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kstvak 63"/>
            <p:cNvSpPr txBox="1"/>
            <p:nvPr/>
          </p:nvSpPr>
          <p:spPr>
            <a:xfrm>
              <a:off x="8307390" y="4385622"/>
              <a:ext cx="3358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Er ontstaat een + en een - pool</a:t>
              </a:r>
            </a:p>
          </p:txBody>
        </p:sp>
        <p:sp>
          <p:nvSpPr>
            <p:cNvPr id="65" name="Gekromde PIJL-OMLAAG 64"/>
            <p:cNvSpPr/>
            <p:nvPr/>
          </p:nvSpPr>
          <p:spPr>
            <a:xfrm>
              <a:off x="932203" y="3515604"/>
              <a:ext cx="1216152" cy="731520"/>
            </a:xfrm>
            <a:prstGeom prst="curvedDownArrow">
              <a:avLst>
                <a:gd name="adj1" fmla="val 9375"/>
                <a:gd name="adj2" fmla="val 33651"/>
                <a:gd name="adj3" fmla="val 349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black"/>
                </a:solidFill>
              </a:endParaRPr>
            </a:p>
          </p:txBody>
        </p:sp>
        <p:sp>
          <p:nvSpPr>
            <p:cNvPr id="66" name="Tekstvak 65"/>
            <p:cNvSpPr txBox="1"/>
            <p:nvPr/>
          </p:nvSpPr>
          <p:spPr>
            <a:xfrm>
              <a:off x="344200" y="4247124"/>
              <a:ext cx="10567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Oxidator</a:t>
              </a:r>
              <a:endParaRPr lang="nl-N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reageert</a:t>
              </a:r>
            </a:p>
          </p:txBody>
        </p:sp>
        <p:sp>
          <p:nvSpPr>
            <p:cNvPr id="67" name="Tekstvak 66"/>
            <p:cNvSpPr txBox="1"/>
            <p:nvPr/>
          </p:nvSpPr>
          <p:spPr>
            <a:xfrm>
              <a:off x="9052233" y="1756384"/>
              <a:ext cx="40908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68" name="Tekstvak 67"/>
            <p:cNvSpPr txBox="1"/>
            <p:nvPr/>
          </p:nvSpPr>
          <p:spPr>
            <a:xfrm>
              <a:off x="10432006" y="1756384"/>
              <a:ext cx="38664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3000" dirty="0">
                  <a:solidFill>
                    <a:prstClr val="black"/>
                  </a:solidFill>
                  <a:latin typeface="Trebuchet MS" panose="020B0603020202020204" pitchFamily="34" charset="0"/>
                  <a:cs typeface="Arial" panose="020B0604020202020204" pitchFamily="34" charset="0"/>
                </a:rPr>
                <a:t>−</a:t>
              </a:r>
              <a:endParaRPr lang="nl-NL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Gekromde PIJL-OMLAAG 68"/>
            <p:cNvSpPr/>
            <p:nvPr/>
          </p:nvSpPr>
          <p:spPr>
            <a:xfrm>
              <a:off x="2636299" y="3515738"/>
              <a:ext cx="1216152" cy="731520"/>
            </a:xfrm>
            <a:prstGeom prst="curvedDownArrow">
              <a:avLst>
                <a:gd name="adj1" fmla="val 9375"/>
                <a:gd name="adj2" fmla="val 33651"/>
                <a:gd name="adj3" fmla="val 349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prstClr val="black"/>
                </a:solidFill>
              </a:endParaRPr>
            </a:p>
          </p:txBody>
        </p:sp>
        <p:sp>
          <p:nvSpPr>
            <p:cNvPr id="70" name="Tekstvak 69"/>
            <p:cNvSpPr txBox="1"/>
            <p:nvPr/>
          </p:nvSpPr>
          <p:spPr>
            <a:xfrm>
              <a:off x="2208008" y="4247123"/>
              <a:ext cx="11208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Reductor</a:t>
              </a:r>
            </a:p>
            <a:p>
              <a:r>
                <a:rPr lang="nl-NL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reageert</a:t>
              </a:r>
            </a:p>
          </p:txBody>
        </p:sp>
        <p:sp>
          <p:nvSpPr>
            <p:cNvPr id="71" name="Tekstvak 70"/>
            <p:cNvSpPr txBox="1"/>
            <p:nvPr/>
          </p:nvSpPr>
          <p:spPr>
            <a:xfrm>
              <a:off x="4836905" y="4200956"/>
              <a:ext cx="1159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Minder e-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Tekstvak 71"/>
            <p:cNvSpPr txBox="1"/>
            <p:nvPr/>
          </p:nvSpPr>
          <p:spPr>
            <a:xfrm>
              <a:off x="6262616" y="4200956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Meer e-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kstvak 72"/>
            <p:cNvSpPr txBox="1"/>
            <p:nvPr/>
          </p:nvSpPr>
          <p:spPr>
            <a:xfrm>
              <a:off x="5027301" y="4570288"/>
              <a:ext cx="2249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Door de </a:t>
              </a:r>
              <a:r>
                <a:rPr lang="nl-NL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halfreacties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706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Elektrolyt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Oplossing van geladen deeltjes (ionen) met als functie:  </a:t>
            </a:r>
          </a:p>
          <a:p>
            <a:pPr marL="128016" lvl="1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Bevat deeltjes die eventueel reageren aan de plus- of minpool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Zorgt voor 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ladingsbalans in de oplossing</a:t>
            </a:r>
          </a:p>
          <a:p>
            <a:pPr lvl="1"/>
            <a:endParaRPr lang="nl-N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23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Voorspellen van de beweging van ionen in het elektrolyt</a:t>
            </a: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Bepaal of het deeltje meedoet aan de reactie</a:t>
            </a:r>
          </a:p>
          <a:p>
            <a:pPr marL="128016" lvl="1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Zo ja: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Kijk naar de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halfreacties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aan de plus- en minpool.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Waar ontstaan de ionen en waar zijn ze nodig? (staan ze voor of achter de pijl?)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Richting van de ionen: van de plek waar ze ontstaan naar de plek waar ze nodig zijn.</a:t>
            </a: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016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Zo nee: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Deeltjes bewegen als gevolg van de 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ladingsverandering van de oplossing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Gebruik de </a:t>
            </a:r>
            <a:r>
              <a:rPr lang="nl-N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halfreacties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om te bepalen of de lading van de oplossing veranderd. (laat de elektronen buiten beschouwing. Die zitten namelijk niet in de oplossing!</a:t>
            </a:r>
          </a:p>
          <a:p>
            <a:pPr lvl="1"/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De deeltjes zullen zo bewegen dat ze deze verandering te niet doen. Dus wordt de oplossing meer positief, dan zullen negatieve ionen naar deze kant bewegen. </a:t>
            </a:r>
            <a:endParaRPr lang="nl-N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66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</TotalTime>
  <Words>434</Words>
  <Application>Microsoft Office PowerPoint</Application>
  <PresentationFormat>Breedbeeld</PresentationFormat>
  <Paragraphs>106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Trebuchet MS</vt:lpstr>
      <vt:lpstr>Tw Cen MT</vt:lpstr>
      <vt:lpstr>Tw Cen MT Condensed</vt:lpstr>
      <vt:lpstr>Wingdings 3</vt:lpstr>
      <vt:lpstr>Integraal</vt:lpstr>
      <vt:lpstr>OVERZICHT Batterijen</vt:lpstr>
      <vt:lpstr>inhoud</vt:lpstr>
      <vt:lpstr>type vragen</vt:lpstr>
      <vt:lpstr>Overzicht</vt:lpstr>
      <vt:lpstr>Plus- en minpool</vt:lpstr>
      <vt:lpstr>opladen Batterij</vt:lpstr>
      <vt:lpstr>ontladen Batterij   (stroom leveren)</vt:lpstr>
      <vt:lpstr>Elektrolyt</vt:lpstr>
      <vt:lpstr>Voorspellen van de beweging van ionen in het elektrolyt</vt:lpstr>
    </vt:vector>
  </TitlesOfParts>
  <Company>Het Hooghuis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Examentraining 6VWO Scheikunde  Vragenuur / College</dc:title>
  <dc:creator>Marcel Sweers</dc:creator>
  <cp:lastModifiedBy>Marcel Sweers </cp:lastModifiedBy>
  <cp:revision>8</cp:revision>
  <dcterms:created xsi:type="dcterms:W3CDTF">2016-04-13T09:04:19Z</dcterms:created>
  <dcterms:modified xsi:type="dcterms:W3CDTF">2016-05-31T12:19:29Z</dcterms:modified>
</cp:coreProperties>
</file>